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13" autoAdjust="0"/>
    <p:restoredTop sz="94660"/>
  </p:normalViewPr>
  <p:slideViewPr>
    <p:cSldViewPr>
      <p:cViewPr>
        <p:scale>
          <a:sx n="80" d="100"/>
          <a:sy n="80" d="100"/>
        </p:scale>
        <p:origin x="-2556" y="-7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2870-0B8A-4EBC-804E-3110431BF2B3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E7C7-1664-4665-9899-F2DD212D57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6639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2870-0B8A-4EBC-804E-3110431BF2B3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E7C7-1664-4665-9899-F2DD212D57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383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2870-0B8A-4EBC-804E-3110431BF2B3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E7C7-1664-4665-9899-F2DD212D57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0428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2870-0B8A-4EBC-804E-3110431BF2B3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E7C7-1664-4665-9899-F2DD212D57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230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2870-0B8A-4EBC-804E-3110431BF2B3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E7C7-1664-4665-9899-F2DD212D57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6277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2870-0B8A-4EBC-804E-3110431BF2B3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E7C7-1664-4665-9899-F2DD212D57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1859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2870-0B8A-4EBC-804E-3110431BF2B3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E7C7-1664-4665-9899-F2DD212D57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7117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2870-0B8A-4EBC-804E-3110431BF2B3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E7C7-1664-4665-9899-F2DD212D57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233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2870-0B8A-4EBC-804E-3110431BF2B3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E7C7-1664-4665-9899-F2DD212D57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3166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2870-0B8A-4EBC-804E-3110431BF2B3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E7C7-1664-4665-9899-F2DD212D57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49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2870-0B8A-4EBC-804E-3110431BF2B3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E7C7-1664-4665-9899-F2DD212D57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142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52870-0B8A-4EBC-804E-3110431BF2B3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7E7C7-1664-4665-9899-F2DD212D57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87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1" t="2168" r="3008" b="1959"/>
          <a:stretch/>
        </p:blipFill>
        <p:spPr>
          <a:xfrm>
            <a:off x="10613" y="117048"/>
            <a:ext cx="9126630" cy="65889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2207766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Безналичная оплата </a:t>
            </a:r>
            <a:r>
              <a:rPr lang="ru-RU" sz="4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школьного питания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2551400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7" r="1684"/>
          <a:stretch/>
        </p:blipFill>
        <p:spPr>
          <a:xfrm>
            <a:off x="-717" y="98942"/>
            <a:ext cx="9147209" cy="6732956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8653"/>
            <a:ext cx="547260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29013"/>
            <a:ext cx="5299323" cy="219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49862" y="2224757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0070C0"/>
                </a:solidFill>
                <a:latin typeface="Cambria" pitchFamily="18" charset="0"/>
              </a:rPr>
              <a:t>Работа по учету питания начинается с </a:t>
            </a:r>
            <a:r>
              <a:rPr lang="ru-RU" sz="2000" dirty="0" smtClean="0">
                <a:solidFill>
                  <a:srgbClr val="0070C0"/>
                </a:solidFill>
                <a:latin typeface="Cambria" pitchFamily="18" charset="0"/>
              </a:rPr>
              <a:t>назначения учителем типов </a:t>
            </a:r>
            <a:r>
              <a:rPr lang="ru-RU" sz="2000" dirty="0">
                <a:solidFill>
                  <a:srgbClr val="0070C0"/>
                </a:solidFill>
                <a:latin typeface="Cambria" pitchFamily="18" charset="0"/>
              </a:rPr>
              <a:t>питания </a:t>
            </a:r>
            <a:r>
              <a:rPr lang="ru-RU" sz="2000" dirty="0" smtClean="0">
                <a:solidFill>
                  <a:srgbClr val="0070C0"/>
                </a:solidFill>
                <a:latin typeface="Cambria" pitchFamily="18" charset="0"/>
              </a:rPr>
              <a:t>каждому </a:t>
            </a:r>
            <a:r>
              <a:rPr lang="ru-RU" sz="2000" dirty="0">
                <a:solidFill>
                  <a:srgbClr val="0070C0"/>
                </a:solidFill>
                <a:latin typeface="Cambria" pitchFamily="18" charset="0"/>
              </a:rPr>
              <a:t>ребенку. 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2627784" y="4024957"/>
            <a:ext cx="288032" cy="504056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38685"/>
            <a:ext cx="2259386" cy="230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420" y="4508374"/>
            <a:ext cx="647877" cy="66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216645"/>
            <a:ext cx="1152128" cy="73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398" y="611635"/>
            <a:ext cx="900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Назначение типов питания и Заказ питания классным руководителем</a:t>
            </a:r>
            <a:endParaRPr lang="ru-RU" sz="2200" b="1" dirty="0"/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5E26B094-CE61-454F-A37A-5162442ADBD9}" type="slidenum">
              <a:rPr lang="ru-RU" b="1" smtClean="0">
                <a:solidFill>
                  <a:schemeClr val="tx1"/>
                </a:solidFill>
              </a:rPr>
              <a:pPr/>
              <a:t>2</a:t>
            </a:fld>
            <a:endParaRPr lang="ru-RU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0655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7" r="1684"/>
          <a:stretch/>
        </p:blipFill>
        <p:spPr>
          <a:xfrm>
            <a:off x="-717" y="98942"/>
            <a:ext cx="9147209" cy="6732956"/>
          </a:xfrm>
        </p:spPr>
      </p:pic>
      <p:sp>
        <p:nvSpPr>
          <p:cNvPr id="5" name="TextBox 4"/>
          <p:cNvSpPr txBox="1"/>
          <p:nvPr/>
        </p:nvSpPr>
        <p:spPr>
          <a:xfrm>
            <a:off x="89398" y="611635"/>
            <a:ext cx="900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Между ВШ и бухгалтерским ПО реализован регулярный </a:t>
            </a:r>
            <a:r>
              <a:rPr lang="ru-RU" sz="2200" b="1" dirty="0" err="1" smtClean="0"/>
              <a:t>инфообмен</a:t>
            </a:r>
            <a:endParaRPr lang="ru-RU" sz="2200" b="1" dirty="0"/>
          </a:p>
        </p:txBody>
      </p:sp>
      <p:sp>
        <p:nvSpPr>
          <p:cNvPr id="15" name="Cloud"/>
          <p:cNvSpPr>
            <a:spLocks noChangeAspect="1" noEditPoints="1" noChangeArrowheads="1"/>
          </p:cNvSpPr>
          <p:nvPr/>
        </p:nvSpPr>
        <p:spPr bwMode="auto">
          <a:xfrm>
            <a:off x="4542224" y="1327434"/>
            <a:ext cx="3999265" cy="290942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3672408" cy="20384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3240360" cy="18322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076056" y="1772816"/>
            <a:ext cx="336163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Результатом обмена данными является загрузка в бухгалтерское ПО: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70C0"/>
                </a:solidFill>
                <a:latin typeface="Cambria" pitchFamily="18" charset="0"/>
              </a:rPr>
              <a:t>Т</a:t>
            </a:r>
            <a:r>
              <a:rPr lang="ru-RU" sz="2000" dirty="0" smtClean="0">
                <a:solidFill>
                  <a:srgbClr val="0070C0"/>
                </a:solidFill>
                <a:latin typeface="Cambria" pitchFamily="18" charset="0"/>
              </a:rPr>
              <a:t>ипов питания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70C0"/>
                </a:solidFill>
                <a:latin typeface="Cambria" pitchFamily="18" charset="0"/>
              </a:rPr>
              <a:t>Учащихся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70C0"/>
                </a:solidFill>
                <a:latin typeface="Cambria" pitchFamily="18" charset="0"/>
              </a:rPr>
              <a:t>Заказов питания</a:t>
            </a:r>
            <a:r>
              <a:rPr lang="ru-RU" sz="2000" dirty="0">
                <a:solidFill>
                  <a:srgbClr val="0070C0"/>
                </a:solidFill>
                <a:latin typeface="Cambria" pitchFamily="18" charset="0"/>
              </a:rPr>
              <a:t>. </a:t>
            </a:r>
          </a:p>
        </p:txBody>
      </p:sp>
      <p:sp>
        <p:nvSpPr>
          <p:cNvPr id="19" name="Стрелка углом 18"/>
          <p:cNvSpPr/>
          <p:nvPr/>
        </p:nvSpPr>
        <p:spPr>
          <a:xfrm flipV="1">
            <a:off x="683568" y="3068960"/>
            <a:ext cx="1080120" cy="432048"/>
          </a:xfrm>
          <a:prstGeom prst="ben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3586931" cy="20544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Стрелка углом 20"/>
          <p:cNvSpPr/>
          <p:nvPr/>
        </p:nvSpPr>
        <p:spPr>
          <a:xfrm flipV="1">
            <a:off x="1619672" y="5733256"/>
            <a:ext cx="1440160" cy="504056"/>
          </a:xfrm>
          <a:prstGeom prst="bentArrow">
            <a:avLst>
              <a:gd name="adj1" fmla="val 25000"/>
              <a:gd name="adj2" fmla="val 22795"/>
              <a:gd name="adj3" fmla="val 25000"/>
              <a:gd name="adj4" fmla="val 4375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33056"/>
            <a:ext cx="5760640" cy="266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5E26B094-CE61-454F-A37A-5162442ADBD9}" type="slidenum">
              <a:rPr lang="ru-RU" b="1" smtClean="0">
                <a:solidFill>
                  <a:schemeClr val="tx1"/>
                </a:solidFill>
              </a:rPr>
              <a:pPr/>
              <a:t>3</a:t>
            </a:fld>
            <a:endParaRPr lang="ru-RU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7390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7" r="1684"/>
          <a:stretch/>
        </p:blipFill>
        <p:spPr>
          <a:xfrm>
            <a:off x="-717" y="98942"/>
            <a:ext cx="9147209" cy="6732956"/>
          </a:xfrm>
        </p:spPr>
      </p:pic>
      <p:sp>
        <p:nvSpPr>
          <p:cNvPr id="5" name="TextBox 4"/>
          <p:cNvSpPr txBox="1"/>
          <p:nvPr/>
        </p:nvSpPr>
        <p:spPr>
          <a:xfrm>
            <a:off x="89398" y="611635"/>
            <a:ext cx="9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В бухгалтерском ПО реализован автоматизированный учет расчетов за питание по л/с учащихся (начисления и оплаты)</a:t>
            </a:r>
            <a:endParaRPr lang="ru-RU" sz="2200" b="1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5E26B094-CE61-454F-A37A-5162442ADBD9}" type="slidenum">
              <a:rPr lang="ru-RU" b="1" smtClean="0">
                <a:solidFill>
                  <a:schemeClr val="tx1"/>
                </a:solidFill>
              </a:rPr>
              <a:pPr/>
              <a:t>4</a:t>
            </a:fld>
            <a:endParaRPr lang="ru-RU" b="1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33" t="53926" r="43401" b="29693"/>
          <a:stretch/>
        </p:blipFill>
        <p:spPr bwMode="auto">
          <a:xfrm>
            <a:off x="47626" y="1665804"/>
            <a:ext cx="9090397" cy="179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loud"/>
          <p:cNvSpPr>
            <a:spLocks noChangeAspect="1" noEditPoints="1" noChangeArrowheads="1"/>
          </p:cNvSpPr>
          <p:nvPr/>
        </p:nvSpPr>
        <p:spPr bwMode="auto">
          <a:xfrm>
            <a:off x="5643978" y="2673916"/>
            <a:ext cx="3168352" cy="212323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6156176" y="2783572"/>
            <a:ext cx="1650168" cy="1584177"/>
            <a:chOff x="1632" y="1248"/>
            <a:chExt cx="2682" cy="2286"/>
          </a:xfrm>
        </p:grpSpPr>
        <p:sp>
          <p:nvSpPr>
            <p:cNvPr id="12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ru-RU"/>
            </a:p>
          </p:txBody>
        </p:sp>
        <p:sp>
          <p:nvSpPr>
            <p:cNvPr id="13" name="AutoShape 6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ru-RU"/>
            </a:p>
          </p:txBody>
        </p:sp>
        <p:sp>
          <p:nvSpPr>
            <p:cNvPr id="14" name="AutoShape 7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ru-RU"/>
            </a:p>
          </p:txBody>
        </p:sp>
      </p:grpSp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596"/>
          <a:stretch/>
        </p:blipFill>
        <p:spPr bwMode="auto">
          <a:xfrm>
            <a:off x="107504" y="4941168"/>
            <a:ext cx="8982893" cy="145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77390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7" r="1684"/>
          <a:stretch/>
        </p:blipFill>
        <p:spPr>
          <a:xfrm>
            <a:off x="-717" y="98942"/>
            <a:ext cx="9147209" cy="6732956"/>
          </a:xfrm>
        </p:spPr>
      </p:pic>
      <p:sp>
        <p:nvSpPr>
          <p:cNvPr id="5" name="TextBox 4"/>
          <p:cNvSpPr txBox="1"/>
          <p:nvPr/>
        </p:nvSpPr>
        <p:spPr>
          <a:xfrm>
            <a:off x="89398" y="548680"/>
            <a:ext cx="9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В бухгалтерском ПО для корректной оплаты питания формируется квитанция с </a:t>
            </a:r>
            <a:r>
              <a:rPr lang="en-US" sz="2200" b="1" dirty="0" smtClean="0"/>
              <a:t>QR</a:t>
            </a:r>
            <a:r>
              <a:rPr lang="ru-RU" sz="2200" b="1" dirty="0" smtClean="0"/>
              <a:t>-кодом и база начислений для Банка</a:t>
            </a:r>
            <a:endParaRPr lang="ru-RU" sz="2200" b="1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5E26B094-CE61-454F-A37A-5162442ADBD9}" type="slidenum">
              <a:rPr lang="ru-RU" b="1" smtClean="0">
                <a:solidFill>
                  <a:schemeClr val="tx1"/>
                </a:solidFill>
              </a:rPr>
              <a:pPr/>
              <a:t>5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3314015"/>
            <a:ext cx="43204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В бухгалтерском ПО формируется квитанция с </a:t>
            </a:r>
            <a:r>
              <a:rPr lang="en-US" dirty="0" smtClean="0">
                <a:solidFill>
                  <a:srgbClr val="0070C0"/>
                </a:solidFill>
                <a:latin typeface="Cambria" pitchFamily="18" charset="0"/>
              </a:rPr>
              <a:t>QR-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кодом, доступная в личном кабинете Родителя и Классного руководителя.</a:t>
            </a:r>
          </a:p>
          <a:p>
            <a:pPr indent="361950" algn="just"/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Для Банка </a:t>
            </a:r>
            <a:r>
              <a:rPr lang="ru-RU" dirty="0">
                <a:solidFill>
                  <a:srgbClr val="0070C0"/>
                </a:solidFill>
                <a:latin typeface="Cambria" pitchFamily="18" charset="0"/>
              </a:rPr>
              <a:t>в 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бухгалтерском ПО </a:t>
            </a:r>
            <a:r>
              <a:rPr lang="ru-RU" dirty="0">
                <a:solidFill>
                  <a:srgbClr val="0070C0"/>
                </a:solidFill>
                <a:latin typeface="Cambria" pitchFamily="18" charset="0"/>
              </a:rPr>
              <a:t>формируется база начислений, благодаря 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которой </a:t>
            </a:r>
            <a:r>
              <a:rPr lang="ru-RU" dirty="0">
                <a:solidFill>
                  <a:srgbClr val="0070C0"/>
                </a:solidFill>
                <a:latin typeface="Cambria" pitchFamily="18" charset="0"/>
              </a:rPr>
              <a:t>у родителя не возникает проблем с 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оплатой через интернет-банк или терминал. </a:t>
            </a:r>
            <a:endParaRPr lang="ru-RU" dirty="0">
              <a:solidFill>
                <a:srgbClr val="0070C0"/>
              </a:solidFill>
              <a:latin typeface="Cambria" pitchFamily="18" charset="0"/>
            </a:endParaRPr>
          </a:p>
          <a:p>
            <a:pPr indent="361950" algn="just"/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В обоих случаях родитель </a:t>
            </a:r>
            <a:r>
              <a:rPr lang="ru-RU" dirty="0">
                <a:solidFill>
                  <a:srgbClr val="0070C0"/>
                </a:solidFill>
                <a:latin typeface="Cambria" pitchFamily="18" charset="0"/>
              </a:rPr>
              <a:t>не 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имеет возможности ошибиться при </a:t>
            </a:r>
            <a:r>
              <a:rPr lang="ru-RU" dirty="0">
                <a:solidFill>
                  <a:srgbClr val="0070C0"/>
                </a:solidFill>
                <a:latin typeface="Cambria" pitchFamily="18" charset="0"/>
              </a:rPr>
              <a:t>оплате.</a:t>
            </a:r>
          </a:p>
        </p:txBody>
      </p:sp>
      <p:pic>
        <p:nvPicPr>
          <p:cNvPr id="9" name="Picture 3" descr="C:\Users\Администратор\Desktop\3658986a3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46" t="9710" r="17224"/>
          <a:stretch/>
        </p:blipFill>
        <p:spPr bwMode="auto">
          <a:xfrm>
            <a:off x="211363" y="3865240"/>
            <a:ext cx="4255290" cy="2880320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ая выноска 9"/>
          <p:cNvSpPr/>
          <p:nvPr/>
        </p:nvSpPr>
        <p:spPr>
          <a:xfrm>
            <a:off x="283371" y="1432177"/>
            <a:ext cx="3712565" cy="2376863"/>
          </a:xfrm>
          <a:prstGeom prst="wedgeRectCallout">
            <a:avLst>
              <a:gd name="adj1" fmla="val -19465"/>
              <a:gd name="adj2" fmla="val 6250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403" y="1488377"/>
            <a:ext cx="352851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Овал 11"/>
          <p:cNvSpPr/>
          <p:nvPr/>
        </p:nvSpPr>
        <p:spPr>
          <a:xfrm>
            <a:off x="618989" y="5746374"/>
            <a:ext cx="792088" cy="792088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40" t="24028" r="31094" b="36111"/>
          <a:stretch/>
        </p:blipFill>
        <p:spPr bwMode="auto">
          <a:xfrm>
            <a:off x="4716016" y="1431801"/>
            <a:ext cx="4146462" cy="149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77390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7" r="1684"/>
          <a:stretch/>
        </p:blipFill>
        <p:spPr>
          <a:xfrm>
            <a:off x="-717" y="98942"/>
            <a:ext cx="9147209" cy="6732956"/>
          </a:xfrm>
        </p:spPr>
      </p:pic>
      <p:sp>
        <p:nvSpPr>
          <p:cNvPr id="5" name="TextBox 4"/>
          <p:cNvSpPr txBox="1"/>
          <p:nvPr/>
        </p:nvSpPr>
        <p:spPr>
          <a:xfrm>
            <a:off x="89398" y="611635"/>
            <a:ext cx="9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Из Банка приходят сводные платежные поручения и реестры принятых платежей</a:t>
            </a:r>
            <a:endParaRPr lang="ru-RU" sz="22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3909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5E26B094-CE61-454F-A37A-5162442ADBD9}" type="slidenum">
              <a:rPr lang="ru-RU" b="1" smtClean="0">
                <a:solidFill>
                  <a:schemeClr val="tx1"/>
                </a:solidFill>
              </a:rPr>
              <a:pPr/>
              <a:t>6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01" y="4941168"/>
            <a:ext cx="9055398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97017" y="1592796"/>
            <a:ext cx="47116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Банк </a:t>
            </a:r>
            <a:r>
              <a:rPr lang="ru-RU" dirty="0">
                <a:solidFill>
                  <a:srgbClr val="0070C0"/>
                </a:solidFill>
                <a:latin typeface="Cambria" pitchFamily="18" charset="0"/>
              </a:rPr>
              <a:t>передает данные об 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оплатах сводными реестрами в бухгалтерию;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Данные из реестра платежей Банка  </a:t>
            </a:r>
            <a:r>
              <a:rPr lang="ru-RU" dirty="0">
                <a:solidFill>
                  <a:srgbClr val="0070C0"/>
                </a:solidFill>
                <a:latin typeface="Cambria" pitchFamily="18" charset="0"/>
              </a:rPr>
              <a:t>загружаются в 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бухгалтерское ПО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1691680" y="4365104"/>
            <a:ext cx="360040" cy="648072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721224" y="1811293"/>
            <a:ext cx="616919" cy="21107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3729443" y="2648988"/>
            <a:ext cx="616919" cy="21107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241060" y="3360859"/>
            <a:ext cx="3631553" cy="122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700" dirty="0" smtClean="0">
                <a:solidFill>
                  <a:srgbClr val="0070C0"/>
                </a:solidFill>
                <a:latin typeface="Cambria" pitchFamily="18" charset="0"/>
              </a:rPr>
              <a:t>Актуальные данные по лицевому счету ребенка передаются в ИСОУ «Виртуальная школа».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3667049" y="3501008"/>
            <a:ext cx="616919" cy="21107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7390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7" r="1684"/>
          <a:stretch/>
        </p:blipFill>
        <p:spPr>
          <a:xfrm>
            <a:off x="-717" y="98942"/>
            <a:ext cx="9147209" cy="6732956"/>
          </a:xfrm>
        </p:spPr>
      </p:pic>
      <p:sp>
        <p:nvSpPr>
          <p:cNvPr id="5" name="TextBox 4"/>
          <p:cNvSpPr txBox="1"/>
          <p:nvPr/>
        </p:nvSpPr>
        <p:spPr>
          <a:xfrm>
            <a:off x="89398" y="548680"/>
            <a:ext cx="9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Родители в личном кабинете могут видеть состояние счета ребенка, использование средств и выбирать способ оплаты питания</a:t>
            </a:r>
            <a:endParaRPr lang="ru-RU" sz="2200" b="1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5E26B094-CE61-454F-A37A-5162442ADBD9}" type="slidenum">
              <a:rPr lang="ru-RU" b="1" smtClean="0">
                <a:solidFill>
                  <a:schemeClr val="tx1"/>
                </a:solidFill>
              </a:rPr>
              <a:pPr/>
              <a:t>7</a:t>
            </a:fld>
            <a:endParaRPr lang="ru-RU" b="1">
              <a:solidFill>
                <a:schemeClr val="tx1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439445"/>
            <a:ext cx="864096" cy="54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769" y="1864717"/>
            <a:ext cx="92010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трелка вправо 8"/>
          <p:cNvSpPr/>
          <p:nvPr/>
        </p:nvSpPr>
        <p:spPr>
          <a:xfrm>
            <a:off x="107504" y="1445066"/>
            <a:ext cx="616919" cy="21107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55576" y="1288653"/>
            <a:ext cx="7548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0070C0"/>
                </a:solidFill>
                <a:latin typeface="Cambria" pitchFamily="18" charset="0"/>
              </a:rPr>
              <a:t>Каждый родитель в личном кабинете видит остаток на лицевом счете ребенка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3264" y="4377585"/>
            <a:ext cx="803118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</a:rPr>
              <a:t>Оплату можно произвести одним из следующих способов: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0070C0"/>
                </a:solidFill>
                <a:latin typeface="Cambria" pitchFamily="18" charset="0"/>
              </a:rPr>
              <a:t>Распечатать квитанцию и оплатить в любом отделении Банка;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0070C0"/>
                </a:solidFill>
                <a:latin typeface="Cambria" pitchFamily="18" charset="0"/>
              </a:rPr>
              <a:t>Подключить услугу «</a:t>
            </a:r>
            <a:r>
              <a:rPr lang="ru-RU" sz="1600" dirty="0" err="1" smtClean="0">
                <a:solidFill>
                  <a:srgbClr val="0070C0"/>
                </a:solidFill>
                <a:latin typeface="Cambria" pitchFamily="18" charset="0"/>
              </a:rPr>
              <a:t>Автоплатеж</a:t>
            </a:r>
            <a:r>
              <a:rPr lang="ru-RU" sz="1600" dirty="0" smtClean="0">
                <a:solidFill>
                  <a:srgbClr val="0070C0"/>
                </a:solidFill>
                <a:latin typeface="Cambria" pitchFamily="18" charset="0"/>
              </a:rPr>
              <a:t>»;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0070C0"/>
                </a:solidFill>
                <a:latin typeface="Cambria" pitchFamily="18" charset="0"/>
              </a:rPr>
              <a:t>Оплатить через интернет-банк (Сбербанк Онлайн и др.) или в Мобильном приложении;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0070C0"/>
                </a:solidFill>
                <a:latin typeface="Cambria" pitchFamily="18" charset="0"/>
              </a:rPr>
              <a:t>Оплатить на сайте «Виртуальная школа»</a:t>
            </a:r>
          </a:p>
          <a:p>
            <a:pPr>
              <a:lnSpc>
                <a:spcPct val="150000"/>
              </a:lnSpc>
            </a:pPr>
            <a:endParaRPr lang="ru-RU" dirty="0" smtClean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251520" y="4873157"/>
            <a:ext cx="321744" cy="21107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251520" y="5249237"/>
            <a:ext cx="321744" cy="21107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51520" y="5636865"/>
            <a:ext cx="321744" cy="21107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255091" y="6357932"/>
            <a:ext cx="321744" cy="21107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C:\Users\Администратор\Desktop\avtoplatezh-sberban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075892"/>
            <a:ext cx="1074874" cy="48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87860"/>
            <a:ext cx="1051979" cy="3657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103054"/>
            <a:ext cx="920102" cy="55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317" r="40234" b="28083"/>
          <a:stretch/>
        </p:blipFill>
        <p:spPr bwMode="auto">
          <a:xfrm>
            <a:off x="1835696" y="1721012"/>
            <a:ext cx="4874865" cy="244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77390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7" r="1684"/>
          <a:stretch/>
        </p:blipFill>
        <p:spPr>
          <a:xfrm>
            <a:off x="-717" y="98942"/>
            <a:ext cx="9147209" cy="6732956"/>
          </a:xfrm>
        </p:spPr>
      </p:pic>
      <p:sp>
        <p:nvSpPr>
          <p:cNvPr id="5" name="TextBox 4"/>
          <p:cNvSpPr txBox="1"/>
          <p:nvPr/>
        </p:nvSpPr>
        <p:spPr>
          <a:xfrm>
            <a:off x="89398" y="611635"/>
            <a:ext cx="900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Общая схема взаимодействия в рамках проекта</a:t>
            </a:r>
            <a:endParaRPr lang="ru-RU" sz="2200" b="1" dirty="0"/>
          </a:p>
        </p:txBody>
      </p:sp>
      <p:sp>
        <p:nvSpPr>
          <p:cNvPr id="2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5E26B094-CE61-454F-A37A-5162442ADBD9}" type="slidenum">
              <a:rPr lang="ru-RU" b="1" smtClean="0">
                <a:solidFill>
                  <a:schemeClr val="tx1"/>
                </a:solidFill>
              </a:rPr>
              <a:pPr/>
              <a:t>8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59594"/>
            <a:ext cx="1455486" cy="92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1797" y="1346801"/>
            <a:ext cx="1694299" cy="89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3520901"/>
            <a:ext cx="13144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594738" y="2233116"/>
            <a:ext cx="1773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Бухгалтерское ПО</a:t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(ПАРУС 8, 1С 8,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 …)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2" name="Picture 4" descr="https://t3.ftcdn.net/jpg/00/62/88/24/500_F_62882474_05331ezJLLG0IKqdSXDfE7TA1FGedXKU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16"/>
          <a:stretch/>
        </p:blipFill>
        <p:spPr bwMode="auto">
          <a:xfrm>
            <a:off x="7285204" y="3172098"/>
            <a:ext cx="1607276" cy="154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http://www.clipartsuggest.com/images/750/group-people-icon-clipart-PoxHR0-clipart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321101"/>
            <a:ext cx="1720487" cy="114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7236296" y="473574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Банк</a:t>
            </a:r>
            <a:endParaRPr lang="ru-RU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851920" y="631992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Родители</a:t>
            </a:r>
            <a:endParaRPr lang="ru-RU" b="1" dirty="0"/>
          </a:p>
        </p:txBody>
      </p:sp>
      <p:cxnSp>
        <p:nvCxnSpPr>
          <p:cNvPr id="36" name="Прямая со стрелкой 35"/>
          <p:cNvCxnSpPr/>
          <p:nvPr/>
        </p:nvCxnSpPr>
        <p:spPr>
          <a:xfrm flipV="1">
            <a:off x="1617003" y="4639121"/>
            <a:ext cx="2124809" cy="1216453"/>
          </a:xfrm>
          <a:prstGeom prst="straightConnector1">
            <a:avLst/>
          </a:prstGeom>
          <a:ln>
            <a:tailEnd type="arrow"/>
          </a:ln>
          <a:scene3d>
            <a:camera prst="orthographicFront">
              <a:rot lat="0" lon="0" rev="1872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rot="19709534">
            <a:off x="1565985" y="4718064"/>
            <a:ext cx="2570832" cy="461665"/>
          </a:xfrm>
          <a:prstGeom prst="rect">
            <a:avLst/>
          </a:prstGeom>
          <a:noFill/>
          <a:scene3d>
            <a:camera prst="orthographicFront">
              <a:rot lat="0" lon="0" rev="186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ru-RU" sz="1200" dirty="0" smtClean="0"/>
              <a:t>Квитанция (при необходимости); </a:t>
            </a:r>
            <a:br>
              <a:rPr lang="ru-RU" sz="1200" dirty="0" smtClean="0"/>
            </a:br>
            <a:r>
              <a:rPr lang="ru-RU" sz="1200" dirty="0" smtClean="0"/>
              <a:t>Информация о состоянии лиц. счета</a:t>
            </a:r>
            <a:endParaRPr lang="ru-RU" sz="1200" dirty="0"/>
          </a:p>
        </p:txBody>
      </p:sp>
      <p:cxnSp>
        <p:nvCxnSpPr>
          <p:cNvPr id="38" name="Прямая со стрелкой 37"/>
          <p:cNvCxnSpPr/>
          <p:nvPr/>
        </p:nvCxnSpPr>
        <p:spPr>
          <a:xfrm flipV="1">
            <a:off x="5656432" y="4551296"/>
            <a:ext cx="1900029" cy="11860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19709534">
            <a:off x="6061400" y="4835154"/>
            <a:ext cx="729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Оплата</a:t>
            </a:r>
            <a:endParaRPr lang="ru-RU" sz="1400" dirty="0"/>
          </a:p>
        </p:txBody>
      </p:sp>
      <p:cxnSp>
        <p:nvCxnSpPr>
          <p:cNvPr id="40" name="Прямая со стрелкой 39"/>
          <p:cNvCxnSpPr/>
          <p:nvPr/>
        </p:nvCxnSpPr>
        <p:spPr>
          <a:xfrm flipV="1">
            <a:off x="1187624" y="2080741"/>
            <a:ext cx="1900029" cy="11860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19709534">
            <a:off x="678675" y="2162165"/>
            <a:ext cx="2357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Справочники школьников (с л/с),</a:t>
            </a:r>
            <a:br>
              <a:rPr lang="ru-RU" sz="1200" dirty="0" smtClean="0"/>
            </a:br>
            <a:r>
              <a:rPr lang="ru-RU" sz="1200" dirty="0" smtClean="0"/>
              <a:t>типов питания</a:t>
            </a:r>
          </a:p>
          <a:p>
            <a:pPr algn="ctr"/>
            <a:r>
              <a:rPr lang="ru-RU" sz="1200" dirty="0" smtClean="0"/>
              <a:t>Заказы питания</a:t>
            </a:r>
            <a:endParaRPr lang="ru-RU" sz="1200" dirty="0"/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1187624" y="2334865"/>
            <a:ext cx="1900029" cy="1186036"/>
          </a:xfrm>
          <a:prstGeom prst="straightConnector1">
            <a:avLst/>
          </a:prstGeom>
          <a:ln>
            <a:tailEnd type="arrow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19709534">
            <a:off x="1707404" y="2850653"/>
            <a:ext cx="1423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квитанции,</a:t>
            </a:r>
            <a:br>
              <a:rPr lang="ru-RU" sz="1200" dirty="0" smtClean="0"/>
            </a:br>
            <a:r>
              <a:rPr lang="ru-RU" sz="1200" dirty="0" smtClean="0"/>
              <a:t>сальдо лиц. счетов</a:t>
            </a:r>
            <a:endParaRPr lang="ru-RU" sz="1200" dirty="0"/>
          </a:p>
        </p:txBody>
      </p:sp>
      <p:cxnSp>
        <p:nvCxnSpPr>
          <p:cNvPr id="44" name="Прямая со стрелкой 43"/>
          <p:cNvCxnSpPr/>
          <p:nvPr/>
        </p:nvCxnSpPr>
        <p:spPr>
          <a:xfrm flipV="1">
            <a:off x="5912331" y="2073443"/>
            <a:ext cx="1900029" cy="1186036"/>
          </a:xfrm>
          <a:prstGeom prst="straightConnector1">
            <a:avLst/>
          </a:prstGeom>
          <a:ln>
            <a:tailEnd type="arrow"/>
          </a:ln>
          <a:scene3d>
            <a:camera prst="orthographicFront">
              <a:rot lat="0" lon="0" rev="180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rot="19709534">
            <a:off x="6335640" y="2327269"/>
            <a:ext cx="1297150" cy="276999"/>
          </a:xfrm>
          <a:prstGeom prst="rect">
            <a:avLst/>
          </a:prstGeom>
          <a:noFill/>
          <a:scene3d>
            <a:camera prst="orthographicFront">
              <a:rot lat="0" lon="0" rev="180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База начислений</a:t>
            </a:r>
            <a:endParaRPr lang="ru-RU" sz="1200" dirty="0"/>
          </a:p>
        </p:txBody>
      </p:sp>
      <p:cxnSp>
        <p:nvCxnSpPr>
          <p:cNvPr id="46" name="Прямая со стрелкой 45"/>
          <p:cNvCxnSpPr/>
          <p:nvPr/>
        </p:nvCxnSpPr>
        <p:spPr>
          <a:xfrm flipV="1">
            <a:off x="5638798" y="2202724"/>
            <a:ext cx="1900029" cy="1186036"/>
          </a:xfrm>
          <a:prstGeom prst="straightConnector1">
            <a:avLst/>
          </a:prstGeom>
          <a:ln>
            <a:tailEnd type="arrow"/>
          </a:ln>
          <a:scene3d>
            <a:camera prst="orthographicFront">
              <a:rot lat="0" lon="0" rev="7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rot="19709534">
            <a:off x="5599676" y="2756612"/>
            <a:ext cx="1964961" cy="461665"/>
          </a:xfrm>
          <a:prstGeom prst="rect">
            <a:avLst/>
          </a:prstGeom>
          <a:noFill/>
          <a:scene3d>
            <a:camera prst="orthographicFront">
              <a:rot lat="0" lon="0" rev="180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Деньги, Реестры платежей </a:t>
            </a:r>
            <a:br>
              <a:rPr lang="ru-RU" sz="1200" dirty="0" smtClean="0"/>
            </a:br>
            <a:r>
              <a:rPr lang="ru-RU" sz="1200" dirty="0" smtClean="0"/>
              <a:t>с указанием лиц. счетов</a:t>
            </a:r>
            <a:endParaRPr lang="ru-RU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3275856" y="1072629"/>
            <a:ext cx="2400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Поставщик питания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277390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7" r="1684"/>
          <a:stretch/>
        </p:blipFill>
        <p:spPr>
          <a:xfrm>
            <a:off x="-717" y="98942"/>
            <a:ext cx="9147209" cy="6732956"/>
          </a:xfrm>
        </p:spPr>
      </p:pic>
      <p:pic>
        <p:nvPicPr>
          <p:cNvPr id="6" name="Рисунок 6" descr="3D Character (38)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35" r="18495"/>
          <a:stretch/>
        </p:blipFill>
        <p:spPr bwMode="auto">
          <a:xfrm>
            <a:off x="10716" y="1844824"/>
            <a:ext cx="3543300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ьная выноска 8"/>
          <p:cNvSpPr/>
          <p:nvPr/>
        </p:nvSpPr>
        <p:spPr>
          <a:xfrm>
            <a:off x="3347864" y="692696"/>
            <a:ext cx="5760640" cy="3744416"/>
          </a:xfrm>
          <a:prstGeom prst="wedgeEllipseCallout">
            <a:avLst>
              <a:gd name="adj1" fmla="val -58377"/>
              <a:gd name="adj2" fmla="val -8554"/>
            </a:avLst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r>
              <a:rPr lang="ru-RU" sz="4000" dirty="0" smtClean="0">
                <a:solidFill>
                  <a:schemeClr val="bg1"/>
                </a:solidFill>
                <a:latin typeface="Cambria" pitchFamily="18" charset="0"/>
              </a:rPr>
              <a:t>СПАСИБО ЗА ВНИМАНИЕ!</a:t>
            </a:r>
          </a:p>
          <a:p>
            <a:pPr algn="ctr"/>
            <a:endParaRPr lang="ru-RU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Более </a:t>
            </a:r>
            <a:r>
              <a:rPr lang="ru-RU" dirty="0">
                <a:solidFill>
                  <a:schemeClr val="bg1"/>
                </a:solidFill>
                <a:latin typeface="Cambria" pitchFamily="18" charset="0"/>
              </a:rPr>
              <a:t>подробно ознакомиться с </a:t>
            </a: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проектом Вы можете обратившись к представителям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ООО «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Парусник_Белгород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»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ООО «ФИТ»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ПАО Сбербанк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10" name="Picture 2" descr="C:\Фирменный стиль\Логотип и паттерн\Наш логотип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198" y="5244326"/>
            <a:ext cx="1437740" cy="120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0198" y="6320829"/>
            <a:ext cx="2374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  <a:latin typeface="Cambria" pitchFamily="18" charset="0"/>
              </a:rPr>
              <a:t>Тел.  8(4722) 23-18-12 </a:t>
            </a:r>
          </a:p>
          <a:p>
            <a:r>
              <a:rPr lang="en-US" sz="1400" dirty="0" smtClean="0">
                <a:solidFill>
                  <a:srgbClr val="0070C0"/>
                </a:solidFill>
                <a:latin typeface="Cambria" pitchFamily="18" charset="0"/>
              </a:rPr>
              <a:t>www.parusnik.org</a:t>
            </a:r>
            <a:endParaRPr lang="en-US" sz="1400" dirty="0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0195" y="5447277"/>
            <a:ext cx="783853" cy="77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Картинки по запросу СБЕРБАНК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797" b="24508"/>
          <a:stretch/>
        </p:blipFill>
        <p:spPr bwMode="auto">
          <a:xfrm>
            <a:off x="6876256" y="5590114"/>
            <a:ext cx="1944216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707904" y="6146720"/>
            <a:ext cx="22878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  <a:latin typeface="Cambria" pitchFamily="18" charset="0"/>
              </a:rPr>
              <a:t>Контактные данные</a:t>
            </a:r>
            <a:br>
              <a:rPr lang="ru-RU" sz="1400" dirty="0" smtClean="0">
                <a:solidFill>
                  <a:srgbClr val="0070C0"/>
                </a:solidFill>
                <a:latin typeface="Cambria" pitchFamily="18" charset="0"/>
              </a:rPr>
            </a:br>
            <a:r>
              <a:rPr lang="en-US" sz="1400" dirty="0" smtClean="0">
                <a:solidFill>
                  <a:srgbClr val="0070C0"/>
                </a:solidFill>
                <a:latin typeface="Cambria" pitchFamily="18" charset="0"/>
              </a:rPr>
              <a:t>8 (4722) 777-251</a:t>
            </a:r>
            <a:r>
              <a:rPr lang="ru-RU" sz="1400" dirty="0" smtClean="0">
                <a:solidFill>
                  <a:srgbClr val="0070C0"/>
                </a:solidFill>
                <a:latin typeface="Cambria" pitchFamily="18" charset="0"/>
              </a:rPr>
              <a:t>, 777-282</a:t>
            </a:r>
            <a:endParaRPr lang="en-US" sz="1400" dirty="0" smtClean="0">
              <a:solidFill>
                <a:srgbClr val="0070C0"/>
              </a:solidFill>
              <a:latin typeface="Cambria" pitchFamily="18" charset="0"/>
            </a:endParaRPr>
          </a:p>
          <a:p>
            <a:r>
              <a:rPr lang="en-US" sz="1400" dirty="0" smtClean="0">
                <a:solidFill>
                  <a:srgbClr val="0070C0"/>
                </a:solidFill>
                <a:latin typeface="Cambria" pitchFamily="18" charset="0"/>
              </a:rPr>
              <a:t>l@fabit.ru</a:t>
            </a:r>
            <a:endParaRPr lang="ru-RU" sz="1400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36266" y="6290736"/>
            <a:ext cx="1971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  <a:latin typeface="Cambria" pitchFamily="18" charset="0"/>
              </a:rPr>
              <a:t>Тел. 8 (4722) 30-16-16</a:t>
            </a:r>
            <a:br>
              <a:rPr lang="ru-RU" sz="1400" dirty="0" smtClean="0">
                <a:solidFill>
                  <a:srgbClr val="0070C0"/>
                </a:solidFill>
                <a:latin typeface="Cambria" pitchFamily="18" charset="0"/>
              </a:rPr>
            </a:br>
            <a:r>
              <a:rPr lang="en-US" sz="1400" dirty="0" smtClean="0">
                <a:solidFill>
                  <a:srgbClr val="0070C0"/>
                </a:solidFill>
                <a:latin typeface="Cambria" pitchFamily="18" charset="0"/>
              </a:rPr>
              <a:t>ps8592@yandex.ru</a:t>
            </a:r>
            <a:endParaRPr lang="ru-RU" sz="1400" dirty="0">
              <a:solidFill>
                <a:srgbClr val="0070C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73908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325</Words>
  <Application>Microsoft Office PowerPoint</Application>
  <PresentationFormat>Экран (4:3)</PresentationFormat>
  <Paragraphs>55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golubtsova</cp:lastModifiedBy>
  <cp:revision>9</cp:revision>
  <dcterms:created xsi:type="dcterms:W3CDTF">2017-11-30T12:03:26Z</dcterms:created>
  <dcterms:modified xsi:type="dcterms:W3CDTF">2017-12-05T11:22:19Z</dcterms:modified>
</cp:coreProperties>
</file>